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89" r:id="rId5"/>
    <p:sldId id="293" r:id="rId6"/>
    <p:sldId id="287" r:id="rId7"/>
    <p:sldId id="259" r:id="rId8"/>
    <p:sldId id="294" r:id="rId9"/>
    <p:sldId id="297" r:id="rId10"/>
    <p:sldId id="295" r:id="rId11"/>
    <p:sldId id="296" r:id="rId12"/>
    <p:sldId id="298" r:id="rId13"/>
    <p:sldId id="284" r:id="rId14"/>
    <p:sldId id="292" r:id="rId15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21" autoAdjust="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546" cy="33972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778" y="0"/>
            <a:ext cx="4302545" cy="33972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59A5D990-BC26-4D49-91D5-A26F86F3CC9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6869"/>
            <a:ext cx="4302546" cy="339721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778" y="6456869"/>
            <a:ext cx="4302545" cy="339721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354B5C79-7D61-430E-8D36-2DDA2091E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546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683000" y="555625"/>
            <a:ext cx="3654425" cy="274002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1102185" y="3472173"/>
            <a:ext cx="8816948" cy="328929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13" name="PlaceHolder 3"/>
          <p:cNvSpPr>
            <a:spLocks noGrp="1"/>
          </p:cNvSpPr>
          <p:nvPr>
            <p:ph type="hdr"/>
          </p:nvPr>
        </p:nvSpPr>
        <p:spPr>
          <a:xfrm>
            <a:off x="1" y="0"/>
            <a:ext cx="4782954" cy="3652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214" name="PlaceHolder 4"/>
          <p:cNvSpPr>
            <a:spLocks noGrp="1"/>
          </p:cNvSpPr>
          <p:nvPr>
            <p:ph type="dt"/>
          </p:nvPr>
        </p:nvSpPr>
        <p:spPr>
          <a:xfrm>
            <a:off x="6238363" y="0"/>
            <a:ext cx="4782954" cy="3652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215" name="PlaceHolder 5"/>
          <p:cNvSpPr>
            <a:spLocks noGrp="1"/>
          </p:cNvSpPr>
          <p:nvPr>
            <p:ph type="ftr"/>
          </p:nvPr>
        </p:nvSpPr>
        <p:spPr>
          <a:xfrm>
            <a:off x="1" y="6944593"/>
            <a:ext cx="4782954" cy="3652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216" name="PlaceHolder 6"/>
          <p:cNvSpPr>
            <a:spLocks noGrp="1"/>
          </p:cNvSpPr>
          <p:nvPr>
            <p:ph type="sldNum"/>
          </p:nvPr>
        </p:nvSpPr>
        <p:spPr>
          <a:xfrm>
            <a:off x="6238363" y="6944593"/>
            <a:ext cx="4782954" cy="3652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B33416E-B4A9-4CA5-A6FE-6DC70FB1A803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412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567360"/>
            <a:ext cx="8228520" cy="657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567360"/>
            <a:ext cx="8228520" cy="657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567360"/>
            <a:ext cx="8228520" cy="657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-9360" y="-7920"/>
            <a:ext cx="9162000" cy="104040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4381560" y="-7920"/>
            <a:ext cx="4761360" cy="63720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1436200">
            <a:off x="-18000" y="202320"/>
            <a:ext cx="9162000" cy="64656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88A54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21436200">
            <a:off x="-13680" y="276480"/>
            <a:ext cx="9174600" cy="52812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52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-9360" y="-7920"/>
            <a:ext cx="9162000" cy="104040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4381560" y="-7920"/>
            <a:ext cx="4761360" cy="63720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3"/>
          <p:cNvSpPr/>
          <p:nvPr/>
        </p:nvSpPr>
        <p:spPr>
          <a:xfrm rot="21436200">
            <a:off x="-18000" y="202320"/>
            <a:ext cx="9162000" cy="64656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88A54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4"/>
          <p:cNvSpPr/>
          <p:nvPr/>
        </p:nvSpPr>
        <p:spPr>
          <a:xfrm rot="21436200">
            <a:off x="-13680" y="276480"/>
            <a:ext cx="9174600" cy="52812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-9360" y="-7920"/>
            <a:ext cx="9162000" cy="104040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381560" y="-7920"/>
            <a:ext cx="4761360" cy="63720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 rot="21436200">
            <a:off x="-18000" y="202320"/>
            <a:ext cx="9162000" cy="64656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88A54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4"/>
          <p:cNvSpPr/>
          <p:nvPr/>
        </p:nvSpPr>
        <p:spPr>
          <a:xfrm rot="21436200">
            <a:off x="-13680" y="276480"/>
            <a:ext cx="9174600" cy="52812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683640" y="908640"/>
            <a:ext cx="7850520" cy="182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18360" bIns="0" anchor="b"/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Организация деятельности первичных онкологических кабинетов на территории  г.Петрозаводска </a:t>
            </a:r>
          </a:p>
        </p:txBody>
      </p:sp>
      <p:sp>
        <p:nvSpPr>
          <p:cNvPr id="218" name="CustomShape 2"/>
          <p:cNvSpPr/>
          <p:nvPr/>
        </p:nvSpPr>
        <p:spPr>
          <a:xfrm>
            <a:off x="533520" y="3571920"/>
            <a:ext cx="7853760" cy="140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1836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Главный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врач </a:t>
            </a:r>
          </a:p>
          <a:p>
            <a:pPr algn="r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ГБУЗ «Республиканский онкологический диспансер»</a:t>
            </a:r>
            <a:endParaRPr lang="ru-RU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Ерванд</a:t>
            </a:r>
            <a:r>
              <a:rPr lang="ru-RU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Арутюнович</a:t>
            </a:r>
            <a:r>
              <a:rPr lang="ru-RU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Хидишян</a:t>
            </a:r>
            <a:endParaRPr lang="ru-RU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Петрозаводск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2019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Предварительный анализ работы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 ГБУЗ «Межрайонная больница №1»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290346"/>
              </p:ext>
            </p:extLst>
          </p:nvPr>
        </p:nvGraphicFramePr>
        <p:xfrm>
          <a:off x="1533207" y="1916832"/>
          <a:ext cx="6077585" cy="2867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50"/>
                <a:gridCol w="2025650"/>
                <a:gridCol w="2026285"/>
              </a:tblGrid>
              <a:tr h="475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месяцев 2018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месяцев 2019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Всего амбулаторных посещений врача-онколога, </a:t>
                      </a:r>
                      <a:r>
                        <a:rPr lang="ru-RU" sz="1100" dirty="0" smtClean="0">
                          <a:effectLst/>
                        </a:rPr>
                        <a:t>в том числе: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 поводу заболевания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 профилактической целью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6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пролеченных больных по профилю «онкология» в условиях дневного стационара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538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kern="1200" spc="-1" dirty="0" smtClean="0">
                <a:solidFill>
                  <a:srgbClr val="1F497D"/>
                </a:solidFill>
                <a:latin typeface="Arial"/>
                <a:ea typeface="DejaVu Sans"/>
                <a:cs typeface="+mn-cs"/>
              </a:rPr>
              <a:t>                 </a:t>
            </a:r>
            <a:r>
              <a:rPr lang="ru-RU" sz="2000" b="1" kern="1200" spc="-1" dirty="0" err="1" smtClean="0">
                <a:solidFill>
                  <a:srgbClr val="1F497D"/>
                </a:solidFill>
                <a:latin typeface="Arial"/>
                <a:ea typeface="DejaVu Sans"/>
                <a:cs typeface="+mn-cs"/>
              </a:rPr>
              <a:t>Этапность</a:t>
            </a:r>
            <a:r>
              <a:rPr lang="ru-RU" sz="2000" b="1" kern="1200" spc="-1" dirty="0" smtClean="0">
                <a:solidFill>
                  <a:srgbClr val="1F497D"/>
                </a:solidFill>
                <a:latin typeface="Arial"/>
                <a:ea typeface="DejaVu Sans"/>
                <a:cs typeface="+mn-cs"/>
              </a:rPr>
              <a:t> </a:t>
            </a:r>
            <a:r>
              <a:rPr lang="ru-RU" sz="2000" b="1" kern="1200" spc="-1" dirty="0">
                <a:solidFill>
                  <a:srgbClr val="1F497D"/>
                </a:solidFill>
                <a:latin typeface="Arial"/>
                <a:ea typeface="DejaVu Sans"/>
                <a:cs typeface="+mn-cs"/>
              </a:rPr>
              <a:t>оказания онкологической помощи</a:t>
            </a:r>
          </a:p>
        </p:txBody>
      </p:sp>
      <p:sp>
        <p:nvSpPr>
          <p:cNvPr id="4" name="Параллелограмм 3"/>
          <p:cNvSpPr/>
          <p:nvPr/>
        </p:nvSpPr>
        <p:spPr>
          <a:xfrm>
            <a:off x="5511762" y="1801135"/>
            <a:ext cx="2531490" cy="576065"/>
          </a:xfrm>
          <a:prstGeom prst="parallelogram">
            <a:avLst>
              <a:gd name="adj" fmla="val 0"/>
            </a:avLst>
          </a:prstGeom>
          <a:ln w="6350"/>
          <a:scene3d>
            <a:camera prst="orthographicFront"/>
            <a:lightRig rig="threePt" dir="t"/>
          </a:scene3d>
          <a:sp3d prstMaterial="powder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Федеральные онкологические учреждения</a:t>
            </a:r>
            <a:endParaRPr lang="ru-RU" sz="1200" dirty="0"/>
          </a:p>
        </p:txBody>
      </p:sp>
      <p:sp>
        <p:nvSpPr>
          <p:cNvPr id="10" name="Параллелограмм 9"/>
          <p:cNvSpPr/>
          <p:nvPr/>
        </p:nvSpPr>
        <p:spPr>
          <a:xfrm>
            <a:off x="4879726" y="2693191"/>
            <a:ext cx="3926029" cy="447778"/>
          </a:xfrm>
          <a:prstGeom prst="parallelogram">
            <a:avLst>
              <a:gd name="adj" fmla="val 0"/>
            </a:avLst>
          </a:prstGeom>
          <a:ln w="6350"/>
          <a:scene3d>
            <a:camera prst="orthographicFront"/>
            <a:lightRig rig="threePt" dir="t"/>
          </a:scene3d>
          <a:sp3d prstMaterial="powder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ГБУЗ «РОД», ГБУЗ «РБ им. </a:t>
            </a:r>
            <a:r>
              <a:rPr lang="ru-RU" sz="1200" dirty="0" err="1" smtClean="0"/>
              <a:t>В.А.Баранова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11" name="Параллелограмм 10"/>
          <p:cNvSpPr/>
          <p:nvPr/>
        </p:nvSpPr>
        <p:spPr>
          <a:xfrm>
            <a:off x="4742850" y="3645024"/>
            <a:ext cx="3942870" cy="526484"/>
          </a:xfrm>
          <a:prstGeom prst="parallelogram">
            <a:avLst>
              <a:gd name="adj" fmla="val 0"/>
            </a:avLst>
          </a:prstGeom>
          <a:ln w="6350"/>
          <a:scene3d>
            <a:camera prst="orthographicFront"/>
            <a:lightRig rig="threePt" dir="t"/>
          </a:scene3d>
          <a:sp3d prstMaterial="powder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ЦАОП</a:t>
            </a:r>
            <a:endParaRPr lang="ru-RU" sz="1200" dirty="0"/>
          </a:p>
        </p:txBody>
      </p:sp>
      <p:sp>
        <p:nvSpPr>
          <p:cNvPr id="13" name="Параллелограмм 12"/>
          <p:cNvSpPr/>
          <p:nvPr/>
        </p:nvSpPr>
        <p:spPr>
          <a:xfrm>
            <a:off x="4656783" y="4798064"/>
            <a:ext cx="3974519" cy="438813"/>
          </a:xfrm>
          <a:prstGeom prst="parallelogram">
            <a:avLst>
              <a:gd name="adj" fmla="val 0"/>
            </a:avLst>
          </a:prstGeom>
          <a:ln w="6350"/>
          <a:scene3d>
            <a:camera prst="orthographicFront"/>
            <a:lightRig rig="threePt" dir="t"/>
          </a:scene3d>
          <a:sp3d prstMaterial="powder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Учреждения общей лечебной сети ЦРБ</a:t>
            </a:r>
            <a:endParaRPr lang="ru-RU" sz="1200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6718266" y="5549237"/>
            <a:ext cx="2278922" cy="576065"/>
          </a:xfrm>
          <a:prstGeom prst="parallelogram">
            <a:avLst>
              <a:gd name="adj" fmla="val 0"/>
            </a:avLst>
          </a:prstGeom>
          <a:ln w="6350"/>
          <a:scene3d>
            <a:camera prst="orthographicFront"/>
            <a:lightRig rig="threePt" dir="t"/>
          </a:scene3d>
          <a:sp3d prstMaterial="powder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Участковая</a:t>
            </a:r>
          </a:p>
          <a:p>
            <a:pPr algn="ctr"/>
            <a:r>
              <a:rPr lang="ru-RU" sz="1200" dirty="0" smtClean="0"/>
              <a:t>Больница, ВА, ОВП</a:t>
            </a:r>
            <a:endParaRPr lang="ru-RU" sz="1200" dirty="0"/>
          </a:p>
        </p:txBody>
      </p:sp>
      <p:sp>
        <p:nvSpPr>
          <p:cNvPr id="15" name="Параллелограмм 14"/>
          <p:cNvSpPr/>
          <p:nvPr/>
        </p:nvSpPr>
        <p:spPr>
          <a:xfrm>
            <a:off x="4503099" y="5549237"/>
            <a:ext cx="2149030" cy="576065"/>
          </a:xfrm>
          <a:prstGeom prst="parallelogram">
            <a:avLst>
              <a:gd name="adj" fmla="val 0"/>
            </a:avLst>
          </a:prstGeom>
          <a:ln w="6350"/>
          <a:scene3d>
            <a:camera prst="orthographicFront"/>
            <a:lightRig rig="threePt" dir="t"/>
          </a:scene3d>
          <a:sp3d prstMaterial="powder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Фельдшерско</a:t>
            </a:r>
            <a:r>
              <a:rPr lang="ru-RU" sz="1200" dirty="0" smtClean="0"/>
              <a:t> - </a:t>
            </a:r>
          </a:p>
          <a:p>
            <a:pPr algn="ctr"/>
            <a:r>
              <a:rPr lang="ru-RU" sz="1200" dirty="0"/>
              <a:t>а</a:t>
            </a:r>
            <a:r>
              <a:rPr lang="ru-RU" sz="1200" dirty="0" smtClean="0"/>
              <a:t>кушерский пункт</a:t>
            </a:r>
            <a:endParaRPr lang="ru-RU" sz="1200" dirty="0"/>
          </a:p>
        </p:txBody>
      </p:sp>
      <p:sp>
        <p:nvSpPr>
          <p:cNvPr id="16" name="Параллелограмм 15"/>
          <p:cNvSpPr/>
          <p:nvPr/>
        </p:nvSpPr>
        <p:spPr>
          <a:xfrm>
            <a:off x="4854614" y="6291826"/>
            <a:ext cx="3816424" cy="305525"/>
          </a:xfrm>
          <a:prstGeom prst="parallelogram">
            <a:avLst>
              <a:gd name="adj" fmla="val 0"/>
            </a:avLst>
          </a:prstGeom>
          <a:ln w="6350"/>
          <a:scene3d>
            <a:camera prst="orthographicFront"/>
            <a:lightRig rig="threePt" dir="t"/>
          </a:scene3d>
          <a:sp3d prstMaterial="powder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пациент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1916832"/>
            <a:ext cx="38884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1. Уточнение диагноза с гистологической </a:t>
            </a:r>
          </a:p>
          <a:p>
            <a:r>
              <a:rPr lang="ru-RU" sz="1000" dirty="0" smtClean="0"/>
              <a:t>Верификацией до 10 р\дней</a:t>
            </a:r>
          </a:p>
          <a:p>
            <a:r>
              <a:rPr lang="ru-RU" sz="1000" dirty="0" smtClean="0"/>
              <a:t>2. Получение специализированной, в </a:t>
            </a:r>
            <a:r>
              <a:rPr lang="ru-RU" sz="1000" dirty="0" err="1" smtClean="0"/>
              <a:t>т.ч</a:t>
            </a:r>
            <a:r>
              <a:rPr lang="ru-RU" sz="1000" dirty="0" smtClean="0"/>
              <a:t>. Высокотехнологичной медицинской помощи</a:t>
            </a:r>
          </a:p>
          <a:p>
            <a:r>
              <a:rPr lang="ru-RU" sz="1000" dirty="0" smtClean="0"/>
              <a:t>3. Контроль за выполнением стандартов лечения на предыдущих уровнях</a:t>
            </a:r>
          </a:p>
          <a:p>
            <a:r>
              <a:rPr lang="ru-RU" sz="1000" dirty="0" smtClean="0"/>
              <a:t>4. Формирование канцер-регистра</a:t>
            </a:r>
          </a:p>
          <a:p>
            <a:r>
              <a:rPr lang="ru-RU" sz="1000" dirty="0" smtClean="0"/>
              <a:t>5. Контроль за проведением скрининга</a:t>
            </a:r>
          </a:p>
          <a:p>
            <a:r>
              <a:rPr lang="ru-RU" sz="1000" dirty="0" smtClean="0"/>
              <a:t>6. Методическое сопровождение </a:t>
            </a:r>
          </a:p>
          <a:p>
            <a:r>
              <a:rPr lang="ru-RU" sz="1000" dirty="0" smtClean="0"/>
              <a:t>_____________________________________________________</a:t>
            </a:r>
          </a:p>
          <a:p>
            <a:endParaRPr lang="ru-RU" sz="1000" dirty="0"/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6655932" y="2411029"/>
            <a:ext cx="186809" cy="250170"/>
          </a:xfrm>
          <a:prstGeom prst="downArrow">
            <a:avLst>
              <a:gd name="adj1" fmla="val 50000"/>
              <a:gd name="adj2" fmla="val 110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6697591" y="4365704"/>
            <a:ext cx="159832" cy="333048"/>
          </a:xfrm>
          <a:prstGeom prst="downArrow">
            <a:avLst>
              <a:gd name="adj1" fmla="val 50000"/>
              <a:gd name="adj2" fmla="val 110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0800000">
            <a:off x="7563192" y="5183869"/>
            <a:ext cx="159832" cy="333048"/>
          </a:xfrm>
          <a:prstGeom prst="downArrow">
            <a:avLst>
              <a:gd name="adj1" fmla="val 50000"/>
              <a:gd name="adj2" fmla="val 110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0800000">
            <a:off x="5868144" y="5216189"/>
            <a:ext cx="159832" cy="333048"/>
          </a:xfrm>
          <a:prstGeom prst="downArrow">
            <a:avLst>
              <a:gd name="adj1" fmla="val 50000"/>
              <a:gd name="adj2" fmla="val 110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0800000">
            <a:off x="5497698" y="6125302"/>
            <a:ext cx="159832" cy="333048"/>
          </a:xfrm>
          <a:prstGeom prst="downArrow">
            <a:avLst>
              <a:gd name="adj1" fmla="val 50000"/>
              <a:gd name="adj2" fmla="val 110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0800000">
            <a:off x="7712864" y="6111540"/>
            <a:ext cx="159832" cy="333048"/>
          </a:xfrm>
          <a:prstGeom prst="downArrow">
            <a:avLst>
              <a:gd name="adj1" fmla="val 50000"/>
              <a:gd name="adj2" fmla="val 110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0800000">
            <a:off x="6682910" y="3211219"/>
            <a:ext cx="159832" cy="333048"/>
          </a:xfrm>
          <a:prstGeom prst="downArrow">
            <a:avLst>
              <a:gd name="adj1" fmla="val 50000"/>
              <a:gd name="adj2" fmla="val 110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3645023"/>
            <a:ext cx="38884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1.Первичная медико-санитарная помощь с элементами специализированной помощи (отдельные технологии диагностики и лечения).</a:t>
            </a:r>
          </a:p>
          <a:p>
            <a:r>
              <a:rPr lang="ru-RU" sz="1000" dirty="0" smtClean="0"/>
              <a:t>2. Направление пациентов в </a:t>
            </a:r>
            <a:r>
              <a:rPr lang="ru-RU" sz="1000" dirty="0" err="1" smtClean="0"/>
              <a:t>онкодиспансер</a:t>
            </a:r>
            <a:r>
              <a:rPr lang="ru-RU" sz="1000" dirty="0" smtClean="0"/>
              <a:t> на </a:t>
            </a:r>
            <a:r>
              <a:rPr lang="ru-RU" sz="1000" dirty="0" err="1" smtClean="0"/>
              <a:t>дообследование</a:t>
            </a:r>
            <a:r>
              <a:rPr lang="ru-RU" sz="1000" dirty="0" smtClean="0"/>
              <a:t> и оказание специализированной помощи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___________________________________________</a:t>
            </a:r>
          </a:p>
          <a:p>
            <a:pPr marL="228600" indent="-228600">
              <a:buAutoNum type="arabicPeriod"/>
            </a:pP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798064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000" dirty="0" smtClean="0"/>
              <a:t>Профилактика ЗНО и формирование групп риска предраковых заболеваний и проведение </a:t>
            </a:r>
            <a:r>
              <a:rPr lang="ru-RU" sz="1000" dirty="0" err="1" smtClean="0"/>
              <a:t>онкоскрининга</a:t>
            </a:r>
            <a:r>
              <a:rPr lang="ru-RU" sz="1000" dirty="0" smtClean="0"/>
              <a:t> наружных локализаций.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2. Первичное выявление.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3.Своевременное направление пациентов в ЦРБ.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4. Диспансерное наблюдение групп риска и онкологических больных.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5. Паллиативная медицинская помощь и симптоматическое лечение.</a:t>
            </a:r>
            <a:endParaRPr lang="ru-R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350393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3789040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253611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4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kern="1200" spc="-1" dirty="0" smtClean="0">
                <a:solidFill>
                  <a:srgbClr val="1F497D"/>
                </a:solidFill>
                <a:latin typeface="Arial"/>
                <a:ea typeface="DejaVu Sans"/>
                <a:cs typeface="+mn-cs"/>
              </a:rPr>
              <a:t>              </a:t>
            </a:r>
            <a:endParaRPr lang="ru-RU" sz="2000" b="1" kern="1200" spc="-1" dirty="0">
              <a:solidFill>
                <a:srgbClr val="1F497D"/>
              </a:solidFill>
              <a:latin typeface="Arial"/>
              <a:ea typeface="DejaVu Sans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1196753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https://static.wixstatic.com/media/244dc4_7bf59e8421b54429b36d4e7b87d506ac%7Emv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88840"/>
            <a:ext cx="482038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923928" y="6050324"/>
            <a:ext cx="4892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Против рака мы сильнее только вместе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457200" y="714240"/>
            <a:ext cx="822852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DejaVu Sans"/>
              </a:rPr>
              <a:t>Нормативно-правовые документы</a:t>
            </a:r>
            <a:endParaRPr lang="ru-RU" sz="20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988840"/>
            <a:ext cx="757010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/>
              <a:t>Приказ </a:t>
            </a:r>
            <a:r>
              <a:rPr lang="ru-RU" sz="1600" dirty="0" err="1"/>
              <a:t>Минздравсоцразвития</a:t>
            </a:r>
            <a:r>
              <a:rPr lang="ru-RU" sz="1600" dirty="0"/>
              <a:t> России от 15.05.2012 </a:t>
            </a:r>
            <a:r>
              <a:rPr lang="ru-RU" sz="1600" dirty="0" smtClean="0"/>
              <a:t>№ 543н «Об </a:t>
            </a:r>
            <a:r>
              <a:rPr lang="ru-RU" sz="1600" dirty="0"/>
              <a:t>утверждении Положения об организации оказания первичной медико-санитарной помощи взрослому </a:t>
            </a:r>
            <a:r>
              <a:rPr lang="ru-RU" sz="1600" dirty="0" smtClean="0"/>
              <a:t>населению»</a:t>
            </a:r>
            <a:endParaRPr lang="ru-RU" sz="1600" dirty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Приказ Министерства здравоохранения Российской Федерации от 15.11.2012 № 915н «Об утверждении Порядка оказания медицинской помощи населению по профилю «онкология»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smtClean="0"/>
              <a:t>Приказ Министерства здравоохранения Республики Карелия от 31.12.2015 №2577 «Об оказании медицинской помощи взрослому населению по профилю «онкология» на территории Республики Карелия» 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8664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Численность прикрепленного населения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700808"/>
            <a:ext cx="8228880" cy="46085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912214"/>
              </p:ext>
            </p:extLst>
          </p:nvPr>
        </p:nvGraphicFramePr>
        <p:xfrm>
          <a:off x="1533207" y="1665446"/>
          <a:ext cx="6077585" cy="4427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6235"/>
                <a:gridCol w="1663700"/>
                <a:gridCol w="1268730"/>
                <a:gridCol w="1518920"/>
              </a:tblGrid>
              <a:tr h="650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Численность прикрепленного населения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Число больных ЗНО, состоящих на ДН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622484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18518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Г. Петрозаводск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242180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8378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ГП №1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79130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2976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ГП №2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47396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1576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ГП №3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38113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1252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ГП №4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62670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2182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ЖД поликлиника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14871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0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Численность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населения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(дети и взрослые)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Численность взрослого населения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Прионежский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22093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17453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Пудожский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18038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13737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Суоярвский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15867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12442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Пряжинский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14164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11284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Олонецкий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20643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16132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Кондопожский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36731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29231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105443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без Прионежья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82826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без Прионежья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15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457200" y="333360"/>
            <a:ext cx="8228520" cy="93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1F497D"/>
                </a:solidFill>
                <a:latin typeface="Arial"/>
                <a:ea typeface="DejaVu Sans"/>
              </a:rPr>
              <a:t>                        Функции Первичного онкологического кабинета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556792"/>
            <a:ext cx="21602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3419872" y="1988840"/>
            <a:ext cx="2016224" cy="2066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3588" y="1602958"/>
            <a:ext cx="277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Выявление </a:t>
            </a:r>
            <a:r>
              <a:rPr lang="ru-RU" sz="1200" b="1" dirty="0" err="1" smtClean="0"/>
              <a:t>онкопатологии</a:t>
            </a:r>
            <a:r>
              <a:rPr lang="ru-RU" sz="1200" b="1" dirty="0" smtClean="0"/>
              <a:t> при ДД,  всех видах </a:t>
            </a:r>
            <a:r>
              <a:rPr lang="ru-RU" sz="1200" b="1" dirty="0" err="1" smtClean="0"/>
              <a:t>профосмотров</a:t>
            </a:r>
            <a:r>
              <a:rPr lang="ru-RU" sz="1200" b="1" dirty="0" smtClean="0"/>
              <a:t> и обращениях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10904" y="1418292"/>
            <a:ext cx="3425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Скрининг рака наружных форм</a:t>
            </a:r>
            <a:endParaRPr lang="ru-RU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1833791"/>
            <a:ext cx="238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Формирование групп высокого </a:t>
            </a:r>
            <a:r>
              <a:rPr lang="ru-RU" sz="1200" b="1" dirty="0" err="1" smtClean="0"/>
              <a:t>онкориска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44208" y="558749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Санитарно-гигиеническое просвещение населения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5616" y="494116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Анализ диагностических ошибок и причин запущенности онкологических заболеваний с врачами-терапевтами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4168" y="3140969"/>
            <a:ext cx="2601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Выписывание наркотических средств  и психотропных веществ больным с ЗНО в соответствии с действующим законодательством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863588" y="3671864"/>
            <a:ext cx="2484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Осуществление динамического наблюдения в соответствии с рекомендациями врача-онколога за больными с ЗНО</a:t>
            </a:r>
            <a:endParaRPr lang="ru-RU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915816" y="580526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Направление больного с онкологическим заболеванием для паллиативного и симптоматического лечения 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6136" y="4728920"/>
            <a:ext cx="2889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Формирование и ведение регистра пациентов с ЗНО совместно с ГБУЗ «РОД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3588" y="2433955"/>
            <a:ext cx="24842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Обследование и своевременное направление больного с онкологическим заболеванием в ЦАОП или ГБУЗ «РОД», ГБУЗ «РБ»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84169" y="2492896"/>
            <a:ext cx="241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Диспансерное наблюдение больных</a:t>
            </a:r>
          </a:p>
        </p:txBody>
      </p:sp>
    </p:spTree>
    <p:extLst>
      <p:ext uri="{BB962C8B-B14F-4D97-AF65-F5344CB8AC3E}">
        <p14:creationId xmlns:p14="http://schemas.microsoft.com/office/powerpoint/2010/main" val="27652410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468360" y="571320"/>
            <a:ext cx="8228520" cy="71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F497D"/>
                </a:solidFill>
                <a:latin typeface="Arial"/>
                <a:ea typeface="DejaVu Sans"/>
              </a:rPr>
              <a:t>      </a:t>
            </a:r>
            <a:r>
              <a:rPr lang="ru-RU" sz="1800" b="1" strike="noStrike" spc="-1" dirty="0" smtClean="0">
                <a:solidFill>
                  <a:srgbClr val="1F497D"/>
                </a:solidFill>
                <a:latin typeface="Arial"/>
                <a:ea typeface="DejaVu Sans"/>
              </a:rPr>
              <a:t>    Необходимый перечень обследования при подозрении на </a:t>
            </a:r>
            <a:r>
              <a:rPr lang="ru-RU" sz="1800" b="1" strike="noStrike" spc="-1" dirty="0" err="1" smtClean="0">
                <a:solidFill>
                  <a:srgbClr val="1F497D"/>
                </a:solidFill>
                <a:latin typeface="Arial"/>
                <a:ea typeface="DejaVu Sans"/>
              </a:rPr>
              <a:t>онкопатологию</a:t>
            </a:r>
            <a:endParaRPr lang="ru-RU" sz="2000" b="1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56792"/>
            <a:ext cx="8157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571112"/>
              </p:ext>
            </p:extLst>
          </p:nvPr>
        </p:nvGraphicFramePr>
        <p:xfrm>
          <a:off x="539552" y="1556792"/>
          <a:ext cx="8280920" cy="45801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84176"/>
                <a:gridCol w="6696744"/>
              </a:tblGrid>
              <a:tr h="72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Локализация</a:t>
                      </a:r>
                      <a:endParaRPr lang="ru-RU" sz="2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Минимальный объем обследования</a:t>
                      </a:r>
                      <a:endParaRPr lang="ru-RU" sz="2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233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Кожа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Цитологическое исследование (соскоб, отпечаток) </a:t>
                      </a:r>
                      <a:r>
                        <a:rPr lang="ru-RU" sz="900" dirty="0" smtClean="0">
                          <a:effectLst/>
                        </a:rPr>
                        <a:t>с опухоли</a:t>
                      </a:r>
                      <a:r>
                        <a:rPr lang="ru-RU" sz="900" dirty="0">
                          <a:effectLst/>
                        </a:rPr>
                        <a:t>, УЗИ регионарных </a:t>
                      </a:r>
                      <a:r>
                        <a:rPr lang="ru-RU" sz="900" dirty="0" smtClean="0">
                          <a:effectLst/>
                        </a:rPr>
                        <a:t>лимфоузлов. Для </a:t>
                      </a:r>
                      <a:r>
                        <a:rPr lang="ru-RU" sz="900" dirty="0">
                          <a:effectLst/>
                        </a:rPr>
                        <a:t>исключения вторичного характера поражения кожи</a:t>
                      </a:r>
                      <a:r>
                        <a:rPr lang="ru-RU" sz="900" dirty="0" smtClean="0">
                          <a:effectLst/>
                        </a:rPr>
                        <a:t>: маммография </a:t>
                      </a:r>
                      <a:r>
                        <a:rPr lang="ru-RU" sz="900" dirty="0">
                          <a:effectLst/>
                        </a:rPr>
                        <a:t>и\или УЗИ молочных желез, РГ ОГК и УЗИ ОБП, УЗИ ОМТ.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47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Пищевод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Рентгеноскопическое исследование пищевода, </a:t>
                      </a:r>
                      <a:r>
                        <a:rPr lang="ru-RU" sz="900" dirty="0" smtClean="0">
                          <a:effectLst/>
                        </a:rPr>
                        <a:t>ФЭГС с </a:t>
                      </a:r>
                      <a:r>
                        <a:rPr lang="ru-RU" sz="900" dirty="0">
                          <a:effectLst/>
                        </a:rPr>
                        <a:t>биопсией, УЗИ ОБП, </a:t>
                      </a:r>
                      <a:r>
                        <a:rPr lang="ru-RU" sz="900" dirty="0" err="1" smtClean="0">
                          <a:effectLst/>
                        </a:rPr>
                        <a:t>рентгенисследование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легких, УЗИ л\у шеи.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9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Желудок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ФЭГДС с биопсией, УЗИ ОБП, </a:t>
                      </a:r>
                      <a:r>
                        <a:rPr lang="ru-RU" sz="900" dirty="0" err="1" smtClean="0">
                          <a:effectLst/>
                        </a:rPr>
                        <a:t>рентгенисследование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ОГК, осмотр </a:t>
                      </a:r>
                      <a:r>
                        <a:rPr lang="ru-RU" sz="900" dirty="0" smtClean="0">
                          <a:effectLst/>
                        </a:rPr>
                        <a:t>гинеколога При </a:t>
                      </a:r>
                      <a:r>
                        <a:rPr lang="ru-RU" sz="900" dirty="0">
                          <a:effectLst/>
                        </a:rPr>
                        <a:t>необходимости </a:t>
                      </a:r>
                      <a:r>
                        <a:rPr lang="ru-RU" sz="900" dirty="0" err="1" smtClean="0">
                          <a:effectLst/>
                        </a:rPr>
                        <a:t>рентгенисследование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желудка (для исключения инфильтративных форм РЖ).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203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Ободочная кишка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Колоноскопия</a:t>
                      </a:r>
                      <a:r>
                        <a:rPr lang="ru-RU" sz="900" dirty="0">
                          <a:effectLst/>
                        </a:rPr>
                        <a:t> с биопсией или РРС с </a:t>
                      </a:r>
                      <a:r>
                        <a:rPr lang="ru-RU" sz="900" dirty="0" err="1">
                          <a:effectLst/>
                        </a:rPr>
                        <a:t>ирригоскопией</a:t>
                      </a:r>
                      <a:r>
                        <a:rPr lang="ru-RU" sz="900" dirty="0" smtClean="0">
                          <a:effectLst/>
                        </a:rPr>
                        <a:t>, </a:t>
                      </a:r>
                      <a:r>
                        <a:rPr lang="ru-RU" sz="900" dirty="0" err="1" smtClean="0">
                          <a:effectLst/>
                        </a:rPr>
                        <a:t>рентгенисследование</a:t>
                      </a:r>
                      <a:r>
                        <a:rPr lang="ru-RU" sz="900" dirty="0" smtClean="0">
                          <a:effectLst/>
                        </a:rPr>
                        <a:t> легких</a:t>
                      </a:r>
                      <a:r>
                        <a:rPr lang="ru-RU" sz="900" dirty="0">
                          <a:effectLst/>
                        </a:rPr>
                        <a:t>, УЗИ ОБП</a:t>
                      </a:r>
                      <a:r>
                        <a:rPr lang="ru-RU" sz="900" spc="-20" dirty="0">
                          <a:effectLst/>
                        </a:rPr>
                        <a:t>, </a:t>
                      </a:r>
                      <a:endParaRPr lang="ru-RU" sz="900" spc="-2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spc="-20" dirty="0" smtClean="0">
                          <a:effectLst/>
                        </a:rPr>
                        <a:t>УЗИ </a:t>
                      </a:r>
                      <a:r>
                        <a:rPr lang="ru-RU" sz="900" spc="-20" dirty="0">
                          <a:effectLst/>
                        </a:rPr>
                        <a:t>ОМТ и осмотр гинеколога у женщин</a:t>
                      </a:r>
                      <a:r>
                        <a:rPr lang="ru-RU" sz="900" spc="-20" dirty="0" smtClean="0">
                          <a:effectLst/>
                        </a:rPr>
                        <a:t>, анализ </a:t>
                      </a:r>
                      <a:r>
                        <a:rPr lang="ru-RU" sz="900" spc="-20" dirty="0">
                          <a:effectLst/>
                        </a:rPr>
                        <a:t>крови на РЭА.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47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Прямая кишка, анус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RRS, </a:t>
                      </a:r>
                      <a:r>
                        <a:rPr lang="ru-RU" sz="900" dirty="0" err="1">
                          <a:effectLst/>
                        </a:rPr>
                        <a:t>ирригоскопия</a:t>
                      </a:r>
                      <a:r>
                        <a:rPr lang="ru-RU" sz="900" dirty="0">
                          <a:effectLst/>
                        </a:rPr>
                        <a:t>, </a:t>
                      </a:r>
                      <a:r>
                        <a:rPr lang="ru-RU" sz="900" dirty="0" err="1" smtClean="0">
                          <a:effectLst/>
                        </a:rPr>
                        <a:t>рентгенисследование</a:t>
                      </a:r>
                      <a:r>
                        <a:rPr lang="ru-RU" sz="900" dirty="0" smtClean="0">
                          <a:effectLst/>
                        </a:rPr>
                        <a:t>   </a:t>
                      </a:r>
                      <a:r>
                        <a:rPr lang="ru-RU" sz="900" dirty="0">
                          <a:effectLst/>
                        </a:rPr>
                        <a:t>ОКГ, УЗИ ОБП и УЗИ ОМТ, паховых л\у</a:t>
                      </a:r>
                      <a:r>
                        <a:rPr lang="ru-RU" sz="900" dirty="0" smtClean="0">
                          <a:effectLst/>
                        </a:rPr>
                        <a:t>, осмотр </a:t>
                      </a:r>
                      <a:r>
                        <a:rPr lang="ru-RU" sz="900" dirty="0">
                          <a:effectLst/>
                        </a:rPr>
                        <a:t>гинеколога у женщин.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233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Печень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УЗИ ОБП, РКТ или МРТ печени с контрастом</a:t>
                      </a:r>
                      <a:r>
                        <a:rPr lang="ru-RU" sz="900" dirty="0" smtClean="0">
                          <a:effectLst/>
                        </a:rPr>
                        <a:t>, </a:t>
                      </a:r>
                      <a:r>
                        <a:rPr lang="ru-RU" sz="900" dirty="0" err="1" smtClean="0">
                          <a:effectLst/>
                        </a:rPr>
                        <a:t>рентгенисследование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легких</a:t>
                      </a:r>
                      <a:r>
                        <a:rPr lang="ru-RU" sz="900" dirty="0" smtClean="0">
                          <a:effectLst/>
                        </a:rPr>
                        <a:t>, осмотр </a:t>
                      </a:r>
                      <a:r>
                        <a:rPr lang="ru-RU" sz="900" dirty="0">
                          <a:effectLst/>
                        </a:rPr>
                        <a:t>гинеколога, анализ крови на </a:t>
                      </a:r>
                      <a:r>
                        <a:rPr lang="ru-RU" sz="900" dirty="0" err="1">
                          <a:effectLst/>
                        </a:rPr>
                        <a:t>онкомаркер</a:t>
                      </a:r>
                      <a:r>
                        <a:rPr lang="ru-RU" sz="900" dirty="0">
                          <a:effectLst/>
                        </a:rPr>
                        <a:t> альфа-</a:t>
                      </a:r>
                      <a:r>
                        <a:rPr lang="ru-RU" sz="900" dirty="0" err="1">
                          <a:effectLst/>
                        </a:rPr>
                        <a:t>фетопротеин</a:t>
                      </a:r>
                      <a:r>
                        <a:rPr lang="ru-RU" sz="900" dirty="0">
                          <a:effectLst/>
                        </a:rPr>
                        <a:t>, анализ крови на вирусные гепатиты В и С</a:t>
                      </a:r>
                      <a:r>
                        <a:rPr lang="ru-RU" sz="900" dirty="0" smtClean="0">
                          <a:effectLst/>
                        </a:rPr>
                        <a:t>, ФГДС</a:t>
                      </a:r>
                      <a:r>
                        <a:rPr lang="ru-RU" sz="900" dirty="0">
                          <a:effectLst/>
                        </a:rPr>
                        <a:t>, РРС, </a:t>
                      </a:r>
                      <a:r>
                        <a:rPr lang="ru-RU" sz="900" dirty="0" err="1">
                          <a:effectLst/>
                        </a:rPr>
                        <a:t>ирригоскопия</a:t>
                      </a:r>
                      <a:r>
                        <a:rPr lang="ru-RU" sz="900" dirty="0">
                          <a:effectLst/>
                        </a:rPr>
                        <a:t>, осмотр гинеколога у женщин.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47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Желчный пузырь, </a:t>
                      </a:r>
                      <a:r>
                        <a:rPr lang="ru-RU" sz="900" dirty="0" smtClean="0">
                          <a:effectLst/>
                        </a:rPr>
                        <a:t> поджелудочная железа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УЗИ ОБП, РКТ или МРТ печени с контрастом,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рентгенологическое исследование ОГК, ФГДС, осмотр гинеколога у женщин.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47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Полость рта 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ротоглотка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Осмотр стоматолога, ЛОР-врача, </a:t>
                      </a:r>
                      <a:r>
                        <a:rPr lang="ru-RU" sz="900" dirty="0" smtClean="0">
                          <a:effectLst/>
                        </a:rPr>
                        <a:t>рентгенологическое исследование </a:t>
                      </a:r>
                      <a:r>
                        <a:rPr lang="ru-RU" sz="900" dirty="0">
                          <a:effectLst/>
                        </a:rPr>
                        <a:t>ОГК, цитология (соскоб, отпечаток,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пунктат</a:t>
                      </a:r>
                      <a:r>
                        <a:rPr lang="ru-RU" sz="900" dirty="0">
                          <a:effectLst/>
                        </a:rPr>
                        <a:t>) с опухоли, УЗИ мягких тканей и л\у шеи.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47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Гортань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Томография гортани, </a:t>
                      </a:r>
                      <a:r>
                        <a:rPr lang="ru-RU" sz="900" dirty="0" err="1" smtClean="0">
                          <a:effectLst/>
                        </a:rPr>
                        <a:t>рентгенисследование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ОГК, </a:t>
                      </a:r>
                      <a:r>
                        <a:rPr lang="ru-RU" sz="900" dirty="0" err="1">
                          <a:effectLst/>
                        </a:rPr>
                        <a:t>фиброларингоскопия</a:t>
                      </a:r>
                      <a:r>
                        <a:rPr lang="ru-RU" sz="900" dirty="0">
                          <a:effectLst/>
                        </a:rPr>
                        <a:t> с биопсией, осмотр ЛОР врача, УЗИ л\у и мягких тканей шеи, ФВД.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67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Трахея, бронхи, легкие 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</a:rPr>
                        <a:t>Рентгенисследование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ОГК, </a:t>
                      </a:r>
                      <a:r>
                        <a:rPr lang="ru-RU" sz="900" dirty="0" smtClean="0">
                          <a:effectLst/>
                        </a:rPr>
                        <a:t>рентгеновская томография </a:t>
                      </a:r>
                      <a:r>
                        <a:rPr lang="ru-RU" sz="900" dirty="0">
                          <a:effectLst/>
                        </a:rPr>
                        <a:t>легких, РКТ ОГК, </a:t>
                      </a:r>
                      <a:r>
                        <a:rPr lang="ru-RU" sz="900" dirty="0" err="1">
                          <a:effectLst/>
                        </a:rPr>
                        <a:t>фибротрахеобронхоскопия</a:t>
                      </a:r>
                      <a:r>
                        <a:rPr lang="ru-RU" sz="900" dirty="0" smtClean="0">
                          <a:effectLst/>
                        </a:rPr>
                        <a:t>, УЗИ </a:t>
                      </a:r>
                      <a:r>
                        <a:rPr lang="ru-RU" sz="900" dirty="0">
                          <a:effectLst/>
                        </a:rPr>
                        <a:t>ОБП, ФВД.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233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Молочная железа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Маммография (у пациенток в менопаузе) и/или УЗИ молочных желез с регионарными л\у (у пациенток с сохраненной менструальной функцией</a:t>
                      </a:r>
                      <a:r>
                        <a:rPr lang="ru-RU" sz="900" dirty="0" smtClean="0">
                          <a:effectLst/>
                        </a:rPr>
                        <a:t>), УЗИ </a:t>
                      </a:r>
                      <a:r>
                        <a:rPr lang="ru-RU" sz="900" dirty="0">
                          <a:effectLst/>
                        </a:rPr>
                        <a:t>ОБП, </a:t>
                      </a:r>
                      <a:r>
                        <a:rPr lang="ru-RU" sz="900" dirty="0" smtClean="0">
                          <a:effectLst/>
                        </a:rPr>
                        <a:t>рентгенологическое исследование </a:t>
                      </a:r>
                      <a:r>
                        <a:rPr lang="ru-RU" sz="900" dirty="0">
                          <a:effectLst/>
                        </a:rPr>
                        <a:t>ОГК, осмотр гинеколога у женщин.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04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Шейка матки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Кольпоскопия</a:t>
                      </a:r>
                      <a:r>
                        <a:rPr lang="ru-RU" sz="900" dirty="0">
                          <a:effectLst/>
                        </a:rPr>
                        <a:t>, мазок на </a:t>
                      </a:r>
                      <a:r>
                        <a:rPr lang="ru-RU" sz="900" dirty="0" err="1">
                          <a:effectLst/>
                        </a:rPr>
                        <a:t>онкоцитологию</a:t>
                      </a:r>
                      <a:r>
                        <a:rPr lang="ru-RU" sz="900" dirty="0">
                          <a:effectLst/>
                        </a:rPr>
                        <a:t>, УЗИ ОМТ </a:t>
                      </a:r>
                      <a:r>
                        <a:rPr lang="ru-RU" sz="900" dirty="0" smtClean="0">
                          <a:effectLst/>
                        </a:rPr>
                        <a:t>и ОБП</a:t>
                      </a:r>
                      <a:r>
                        <a:rPr lang="ru-RU" sz="900" dirty="0">
                          <a:effectLst/>
                        </a:rPr>
                        <a:t>, ФГДС, рентгенологическое исследование ОГК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233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Тело матки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Цитология с шейки и канала матки, УЗИ ОМТ и ОБП</a:t>
                      </a:r>
                      <a:r>
                        <a:rPr lang="ru-RU" sz="900" dirty="0" smtClean="0">
                          <a:effectLst/>
                        </a:rPr>
                        <a:t>, </a:t>
                      </a:r>
                      <a:r>
                        <a:rPr lang="ru-RU" sz="900" dirty="0" err="1" smtClean="0">
                          <a:effectLst/>
                        </a:rPr>
                        <a:t>гистероскопия</a:t>
                      </a:r>
                      <a:r>
                        <a:rPr lang="ru-RU" sz="900" dirty="0">
                          <a:effectLst/>
                        </a:rPr>
                        <a:t>, ФГДС, </a:t>
                      </a:r>
                      <a:r>
                        <a:rPr lang="ru-RU" sz="900" dirty="0" err="1" smtClean="0">
                          <a:effectLst/>
                        </a:rPr>
                        <a:t>рентгенисследование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ОГК</a:t>
                      </a:r>
                      <a:r>
                        <a:rPr lang="ru-RU" sz="900" spc="-30" dirty="0">
                          <a:effectLst/>
                        </a:rPr>
                        <a:t>, ЛДВ</a:t>
                      </a:r>
                      <a:r>
                        <a:rPr lang="ru-RU" sz="900" dirty="0">
                          <a:effectLst/>
                        </a:rPr>
                        <a:t> с раздельным выскабливанием и гистологическим исследованием полученного материала, РРС, </a:t>
                      </a:r>
                      <a:r>
                        <a:rPr lang="ru-RU" sz="900" dirty="0" err="1">
                          <a:effectLst/>
                        </a:rPr>
                        <a:t>ирригоскопия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9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Яичник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УЗИ ОМТ, УЗИ ОБП, </a:t>
                      </a:r>
                      <a:r>
                        <a:rPr lang="ru-RU" sz="900" dirty="0" err="1" smtClean="0">
                          <a:effectLst/>
                        </a:rPr>
                        <a:t>рентгенисследование</a:t>
                      </a:r>
                      <a:r>
                        <a:rPr lang="ru-RU" sz="900" dirty="0" smtClean="0">
                          <a:effectLst/>
                        </a:rPr>
                        <a:t> ОГК</a:t>
                      </a:r>
                      <a:r>
                        <a:rPr lang="ru-RU" sz="900" dirty="0">
                          <a:effectLst/>
                        </a:rPr>
                        <a:t>, анализ крови на СА-125, осмотр гинеколога с цитологическим исследованием, РРС, </a:t>
                      </a:r>
                      <a:r>
                        <a:rPr lang="ru-RU" sz="900" dirty="0" err="1">
                          <a:effectLst/>
                        </a:rPr>
                        <a:t>ирригоскопия</a:t>
                      </a:r>
                      <a:r>
                        <a:rPr lang="ru-RU" sz="900" dirty="0">
                          <a:effectLst/>
                        </a:rPr>
                        <a:t>, пункция заднего свода с цитологическим исследованием.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04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Предстательная железа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УЗИ ОБП и ОМТ + ТРУЗИ, анализ крови на ПСА</a:t>
                      </a:r>
                      <a:r>
                        <a:rPr lang="ru-RU" sz="900" dirty="0" smtClean="0">
                          <a:effectLst/>
                        </a:rPr>
                        <a:t>, рентгенологическое </a:t>
                      </a:r>
                      <a:r>
                        <a:rPr lang="ru-RU" sz="900" dirty="0">
                          <a:effectLst/>
                        </a:rPr>
                        <a:t>исследование </a:t>
                      </a:r>
                      <a:r>
                        <a:rPr lang="ru-RU" sz="900" dirty="0" err="1">
                          <a:effectLst/>
                        </a:rPr>
                        <a:t>ОГК,осмотр</a:t>
                      </a:r>
                      <a:r>
                        <a:rPr lang="ru-RU" sz="900" dirty="0">
                          <a:effectLst/>
                        </a:rPr>
                        <a:t> уролога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04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Мочевой пузырь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УЗИ ОМТ и ОБП, цистоскопия, РГ ОГК</a:t>
                      </a:r>
                      <a:r>
                        <a:rPr lang="ru-RU" sz="900" dirty="0" smtClean="0">
                          <a:effectLst/>
                        </a:rPr>
                        <a:t>, анализ </a:t>
                      </a:r>
                      <a:r>
                        <a:rPr lang="ru-RU" sz="900" dirty="0">
                          <a:effectLst/>
                        </a:rPr>
                        <a:t>мочи на атипические клетки, осмотр уролога.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47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Яички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УЗИ яичек, опухолевые </a:t>
                      </a:r>
                      <a:r>
                        <a:rPr lang="ru-RU" sz="900" dirty="0" smtClean="0">
                          <a:effectLst/>
                        </a:rPr>
                        <a:t>маркеры (</a:t>
                      </a:r>
                      <a:r>
                        <a:rPr lang="ru-RU" sz="900" dirty="0">
                          <a:effectLst/>
                        </a:rPr>
                        <a:t>альфа-</a:t>
                      </a:r>
                      <a:r>
                        <a:rPr lang="ru-RU" sz="900" dirty="0" err="1">
                          <a:effectLst/>
                        </a:rPr>
                        <a:t>фетопротеин</a:t>
                      </a:r>
                      <a:r>
                        <a:rPr lang="ru-RU" sz="900" dirty="0">
                          <a:effectLst/>
                        </a:rPr>
                        <a:t>, ХГЧ, ЛДГ), КТ </a:t>
                      </a:r>
                      <a:r>
                        <a:rPr lang="ru-RU" sz="900" dirty="0" smtClean="0">
                          <a:effectLst/>
                        </a:rPr>
                        <a:t>забрюшинного пространства </a:t>
                      </a:r>
                      <a:r>
                        <a:rPr lang="ru-RU" sz="900" dirty="0">
                          <a:effectLst/>
                        </a:rPr>
                        <a:t>и грудной клетки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04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Половой член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Цитологические исследования, УЗИ </a:t>
                      </a:r>
                      <a:r>
                        <a:rPr lang="ru-RU" sz="900" dirty="0" smtClean="0">
                          <a:effectLst/>
                        </a:rPr>
                        <a:t>полового члена</a:t>
                      </a:r>
                      <a:r>
                        <a:rPr lang="ru-RU" sz="900" dirty="0">
                          <a:effectLst/>
                        </a:rPr>
                        <a:t>, паховой области, малого таза и ОБП, осмотр уролога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04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Почки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УЗИ почек, экскреторная урография, и /или РКТ почек </a:t>
                      </a:r>
                      <a:r>
                        <a:rPr lang="ru-RU" sz="900" dirty="0" smtClean="0">
                          <a:effectLst/>
                        </a:rPr>
                        <a:t>с контрастом</a:t>
                      </a:r>
                      <a:r>
                        <a:rPr lang="ru-RU" sz="900" dirty="0">
                          <a:effectLst/>
                        </a:rPr>
                        <a:t>, рентгенологическое исследование ОГК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  <a:tr h="104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Щитовидная железа</a:t>
                      </a:r>
                      <a:endParaRPr lang="ru-RU" sz="9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УЗИ щитовидной железы, анализ кровь на </a:t>
                      </a:r>
                      <a:r>
                        <a:rPr lang="ru-RU" sz="900" dirty="0" smtClean="0">
                          <a:effectLst/>
                        </a:rPr>
                        <a:t>гормоны щитовидной </a:t>
                      </a:r>
                      <a:r>
                        <a:rPr lang="ru-RU" sz="900" dirty="0">
                          <a:effectLst/>
                        </a:rPr>
                        <a:t>железы, консультация эндокринолога, РГ ОГК</a:t>
                      </a:r>
                      <a:r>
                        <a:rPr lang="ru-RU" sz="900" spc="-5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6" marR="5096" marT="9554" marB="9554"/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8520" cy="14360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Предраковые заболевания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764704"/>
            <a:ext cx="8228520" cy="5760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712968" cy="5240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Скрининг рака наружных локализаций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17713"/>
            <a:ext cx="8064896" cy="40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4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Диспансерное наблюдение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16197"/>
            <a:ext cx="7776864" cy="259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84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Численность больных ЗНО, подлежащих ДН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(по состоянию на 01.01.2019)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700808"/>
            <a:ext cx="8228880" cy="46085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860104"/>
              </p:ext>
            </p:extLst>
          </p:nvPr>
        </p:nvGraphicFramePr>
        <p:xfrm>
          <a:off x="1403648" y="2132856"/>
          <a:ext cx="6279153" cy="2997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6955"/>
                <a:gridCol w="1797822"/>
                <a:gridCol w="1728192"/>
                <a:gridCol w="1656184"/>
              </a:tblGrid>
              <a:tr h="1138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Количество больных ЗНО, состоящих на ДН на конец года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том числе впервые выявленных в 2018 году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больных, состоящих на ДН более 1 года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ГП №1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2976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2562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ГП №2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ГП №3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1066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ГП №4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ЖД поликлиника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13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10416</TotalTime>
  <Words>1104</Words>
  <Application>Microsoft Office PowerPoint</Application>
  <PresentationFormat>Экран (4:3)</PresentationFormat>
  <Paragraphs>218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Office Theme</vt:lpstr>
      <vt:lpstr>Office Theme</vt:lpstr>
      <vt:lpstr>Office Theme</vt:lpstr>
      <vt:lpstr>Презентация PowerPoint</vt:lpstr>
      <vt:lpstr>Презентация PowerPoint</vt:lpstr>
      <vt:lpstr>Численность прикрепленного населения</vt:lpstr>
      <vt:lpstr>Презентация PowerPoint</vt:lpstr>
      <vt:lpstr>Презентация PowerPoint</vt:lpstr>
      <vt:lpstr>Предраковые заболевания</vt:lpstr>
      <vt:lpstr>Скрининг рака наружных локализаций</vt:lpstr>
      <vt:lpstr>Диспансерное наблюдение</vt:lpstr>
      <vt:lpstr>Численность больных ЗНО, подлежащих ДН  (по состоянию на 01.01.2019)</vt:lpstr>
      <vt:lpstr> Предварительный анализ работы  ПОК ГБУЗ «Межрайонная больница №1»</vt:lpstr>
      <vt:lpstr>                 Этапность оказания онкологической помощи</vt:lpstr>
      <vt:lpstr>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Контингенты больных злокачественными новообразованиями, состоящих на учете в РОД (на 100 тысяч населения)</dc:title>
  <dc:creator>Ерофеева И.Л.</dc:creator>
  <cp:lastModifiedBy>Egor Semushin</cp:lastModifiedBy>
  <cp:revision>801</cp:revision>
  <cp:lastPrinted>2019-10-30T12:13:35Z</cp:lastPrinted>
  <dcterms:created xsi:type="dcterms:W3CDTF">2005-05-18T04:33:58Z</dcterms:created>
  <dcterms:modified xsi:type="dcterms:W3CDTF">2019-11-06T11:15:28Z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